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66" r:id="rId3"/>
    <p:sldId id="267" r:id="rId4"/>
    <p:sldId id="272" r:id="rId5"/>
    <p:sldId id="271" r:id="rId6"/>
    <p:sldId id="268" r:id="rId7"/>
    <p:sldId id="269" r:id="rId8"/>
    <p:sldId id="276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2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0B1A0-6AB0-44A4-AAA4-5573ED16B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8D6F6D8-BFA9-49D0-B521-901577E2C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A46BCF-9413-4CE0-8428-B3D545DA3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8EBEB-885E-495F-A26C-4BACE5595D6E}" type="datetimeFigureOut">
              <a:rPr lang="ru-RU" smtClean="0"/>
              <a:t>02.07.2020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ED5730-7EB1-4949-A5AE-4A1401CBE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2A4A80-8203-446B-A932-6514B69E4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0EA31-6DB0-41E5-81AB-A0076A9F0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984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3F664B-5089-46C5-89DB-04C07CAE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D491CA3-4C7C-4165-909E-AE18A3ED0F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1F9276-1663-4D68-A5A5-8B98ADA39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8EBEB-885E-495F-A26C-4BACE5595D6E}" type="datetimeFigureOut">
              <a:rPr lang="ru-RU" smtClean="0"/>
              <a:t>02.07.2020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3B30EF-C32A-4214-A5E7-482263B6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09C8A0-BA80-4F88-B3E6-9280CA8B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0EA31-6DB0-41E5-81AB-A0076A9F0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496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CB36CA7-CAF5-41A2-8CCF-CFA2A25AAC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AEA40F8-33FA-47CF-BDDC-EF370A70D8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EBF366-38B4-4C47-B74A-3EBDFD3E8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8EBEB-885E-495F-A26C-4BACE5595D6E}" type="datetimeFigureOut">
              <a:rPr lang="ru-RU" smtClean="0"/>
              <a:t>02.07.2020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B444D3-F28D-4C18-ABCB-F81522306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31B92C-52F5-42D0-A1DE-93A4DA8F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0EA31-6DB0-41E5-81AB-A0076A9F0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483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C62E9A-28FE-426F-8BFF-DEFEAB2CC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F5E04D-FDBC-4FC3-B6DB-88859DEC4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5A13C7-22D5-49DB-9ADE-1C1E44E3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8EBEB-885E-495F-A26C-4BACE5595D6E}" type="datetimeFigureOut">
              <a:rPr lang="ru-RU" smtClean="0"/>
              <a:t>02.07.2020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5B9F9B-B34D-411D-BD92-955E823D5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75EF25-4520-467B-83B4-1E27065D7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0EA31-6DB0-41E5-81AB-A0076A9F0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9897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C0F2D7-8201-43D4-A6A8-F8693E027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6A55DE-BF58-481C-B000-B85A40A1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337D3F-BE61-4B0F-A249-C8BC79352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8EBEB-885E-495F-A26C-4BACE5595D6E}" type="datetimeFigureOut">
              <a:rPr lang="ru-RU" smtClean="0"/>
              <a:t>02.07.2020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170EFA-0495-447C-A88A-2F3DC361F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924DD7-A1E5-47E6-8C72-C5C8F4F3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0EA31-6DB0-41E5-81AB-A0076A9F0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5455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03D9A9-C320-48A0-9F96-E4925C958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4C5CEE-5F3C-4843-B3F8-AFB0D4758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FD969F3-BFE2-4187-AFEC-B56722526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B25A3E1-E4A0-4BC4-833F-7AE605C4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8EBEB-885E-495F-A26C-4BACE5595D6E}" type="datetimeFigureOut">
              <a:rPr lang="ru-RU" smtClean="0"/>
              <a:t>02.07.2020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6F1F74-9FE8-4FCB-BAFE-6319D65CA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EF55BC-4BB1-48C0-93E7-63B666616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0EA31-6DB0-41E5-81AB-A0076A9F0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4075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90EBCF-89FF-4867-8A39-9CA9BA509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233206-BD09-4798-B468-765FF77AA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6BEC764-1016-4513-A851-DF8C77230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3546E5C-09BE-4FDA-A479-B1988FD93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4E09542-99BD-4CF4-A989-A6A53DCCFE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FED9298-10BC-4223-B51D-77504650F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8EBEB-885E-495F-A26C-4BACE5595D6E}" type="datetimeFigureOut">
              <a:rPr lang="ru-RU" smtClean="0"/>
              <a:t>02.07.2020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2DCE48E-B8E9-468C-A4A0-6FECAAB8D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7848023-8BEB-40C4-B0FB-6A8D3B166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0EA31-6DB0-41E5-81AB-A0076A9F0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190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1604D3-180D-4595-857C-858057EF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FB83A04-7B14-418E-A872-740F219C4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8EBEB-885E-495F-A26C-4BACE5595D6E}" type="datetimeFigureOut">
              <a:rPr lang="ru-RU" smtClean="0"/>
              <a:t>02.07.2020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7B76DA6-71FB-422F-A90B-14710B41F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11B3EC3-3245-4A12-A8D3-1BF151E97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0EA31-6DB0-41E5-81AB-A0076A9F0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5859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596D9D-1F3E-470D-80F7-640D3AB5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8EBEB-885E-495F-A26C-4BACE5595D6E}" type="datetimeFigureOut">
              <a:rPr lang="ru-RU" smtClean="0"/>
              <a:t>02.07.2020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C4BC35A-4246-419A-A798-5A8E6F718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BEA837-8AFC-4870-AEC1-4EEB5DFCD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0EA31-6DB0-41E5-81AB-A0076A9F0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801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75458E-F09C-431D-B6A2-A2A75AF12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3063AE-0194-4186-A4BA-EF4EF8DBC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C8E6A8-D3C5-4F88-8457-FAE003A81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945FE07-1BB9-4C47-8615-BC4D9C412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8EBEB-885E-495F-A26C-4BACE5595D6E}" type="datetimeFigureOut">
              <a:rPr lang="ru-RU" smtClean="0"/>
              <a:t>02.07.2020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001B16E-8F7C-420E-A5F1-45FA3293C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DB39B90-DED4-4709-8944-42EDA44D7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0EA31-6DB0-41E5-81AB-A0076A9F0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379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FAD1AF-E282-4C89-A948-207FFD5F6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49B761B-D906-41BA-9FEB-84785D86FB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BA1A465-C8A4-472A-9695-56F41B5B9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A2676C-F55C-4D8E-ABC0-36D375C93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8EBEB-885E-495F-A26C-4BACE5595D6E}" type="datetimeFigureOut">
              <a:rPr lang="ru-RU" smtClean="0"/>
              <a:t>02.07.2020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1C68698-0B87-47EA-BA3B-404AB5598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8469E56-1152-400F-B57A-0412B31C4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0EA31-6DB0-41E5-81AB-A0076A9F0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0497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49BC89-A2B3-4112-9011-2FB473627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E7CADA-31E3-4349-B7C9-F42FBCAEF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9ECAF7-4E9C-4826-A6C6-3AD0B49C3B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8EBEB-885E-495F-A26C-4BACE5595D6E}" type="datetimeFigureOut">
              <a:rPr lang="ru-RU" smtClean="0"/>
              <a:t>02.07.2020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893A99-0C7A-4D65-9AC2-950D62A928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C948CE-EB0C-438F-BE2C-B105CA060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0EA31-6DB0-41E5-81AB-A0076A9F0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1015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sv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7.xml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8A054E3-900E-40D9-BEC8-2F4B93D992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607046F-F7B1-4E2F-9A22-14498C634148}"/>
              </a:ext>
            </a:extLst>
          </p:cNvPr>
          <p:cNvSpPr/>
          <p:nvPr/>
        </p:nvSpPr>
        <p:spPr>
          <a:xfrm rot="19960608">
            <a:off x="876415" y="782465"/>
            <a:ext cx="6096000" cy="8386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 </a:t>
            </a:r>
            <a:br>
              <a:rPr lang="en-US" sz="180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</a:br>
            <a:endParaRPr lang="ru-RU" sz="18000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23FEC-C4E0-4FA3-A818-A06330002775}"/>
              </a:ext>
            </a:extLst>
          </p:cNvPr>
          <p:cNvSpPr txBox="1"/>
          <p:nvPr/>
        </p:nvSpPr>
        <p:spPr>
          <a:xfrm flipH="1">
            <a:off x="5648029" y="2238187"/>
            <a:ext cx="81583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spc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Chinese Rocks" panose="00000400000000000000" pitchFamily="2" charset="0"/>
              </a:rPr>
              <a:t>e</a:t>
            </a:r>
            <a:r>
              <a:rPr lang="en-US" sz="9600" spc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hinese Rocks" panose="00000400000000000000" pitchFamily="2" charset="0"/>
              </a:rPr>
              <a:t>ad</a:t>
            </a:r>
            <a:endParaRPr lang="ru-RU" sz="9600" spc="1200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330053-2AC0-48E7-95B5-F92AD4F84CFA}"/>
              </a:ext>
            </a:extLst>
          </p:cNvPr>
          <p:cNvSpPr txBox="1"/>
          <p:nvPr/>
        </p:nvSpPr>
        <p:spPr>
          <a:xfrm flipH="1">
            <a:off x="6119750" y="4409132"/>
            <a:ext cx="81583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spc="300" dirty="0">
                <a:solidFill>
                  <a:schemeClr val="accent4">
                    <a:lumMod val="40000"/>
                    <a:lumOff val="60000"/>
                  </a:schemeClr>
                </a:solidFill>
                <a:latin typeface="Chinese Rocks" panose="00000400000000000000" pitchFamily="2" charset="0"/>
              </a:rPr>
              <a:t>un</a:t>
            </a:r>
            <a:r>
              <a:rPr lang="en-US" sz="9600" spc="300" dirty="0">
                <a:solidFill>
                  <a:schemeClr val="accent6">
                    <a:lumMod val="60000"/>
                    <a:lumOff val="40000"/>
                  </a:schemeClr>
                </a:solidFill>
                <a:latin typeface="Chinese Rocks" panose="00000400000000000000" pitchFamily="2" charset="0"/>
              </a:rPr>
              <a:t>ter</a:t>
            </a:r>
            <a:endParaRPr lang="ru-RU" sz="9600" spc="300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7244BA6-1600-41D1-AF49-BE0F8E613D13}"/>
              </a:ext>
            </a:extLst>
          </p:cNvPr>
          <p:cNvSpPr/>
          <p:nvPr/>
        </p:nvSpPr>
        <p:spPr>
          <a:xfrm>
            <a:off x="4565395" y="1731707"/>
            <a:ext cx="1082634" cy="1854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0" dirty="0">
                <a:solidFill>
                  <a:schemeClr val="accent4">
                    <a:lumMod val="40000"/>
                    <a:lumOff val="60000"/>
                  </a:schemeClr>
                </a:solidFill>
                <a:latin typeface="Chinese Rocks" panose="00000400000000000000" pitchFamily="2" charset="0"/>
              </a:rPr>
              <a:t>H</a:t>
            </a:r>
            <a:endParaRPr lang="ru-RU" sz="18000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EA574A3-411C-46BC-AF02-CD2936F7C68E}"/>
              </a:ext>
            </a:extLst>
          </p:cNvPr>
          <p:cNvSpPr/>
          <p:nvPr/>
        </p:nvSpPr>
        <p:spPr>
          <a:xfrm>
            <a:off x="5037116" y="3934405"/>
            <a:ext cx="1082634" cy="1854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0" dirty="0">
                <a:solidFill>
                  <a:schemeClr val="accent4">
                    <a:lumMod val="40000"/>
                    <a:lumOff val="60000"/>
                  </a:schemeClr>
                </a:solidFill>
                <a:latin typeface="Chinese Rocks" panose="00000400000000000000" pitchFamily="2" charset="0"/>
              </a:rPr>
              <a:t>H</a:t>
            </a:r>
            <a:endParaRPr lang="ru-RU" sz="18000" dirty="0">
              <a:solidFill>
                <a:schemeClr val="accent4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5" name="Рисунок 14" descr="Значок сотрудника ">
            <a:extLst>
              <a:ext uri="{FF2B5EF4-FFF2-40B4-BE49-F238E27FC236}">
                <a16:creationId xmlns:a16="http://schemas.microsoft.com/office/drawing/2014/main" id="{3288D526-5A2A-43F3-ACDC-0BE7A79DD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946683">
            <a:off x="587143" y="932160"/>
            <a:ext cx="2556006" cy="25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36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8A054E3-900E-40D9-BEC8-2F4B93D992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6A853E-7832-4964-ABD6-02CBF297C476}"/>
              </a:ext>
            </a:extLst>
          </p:cNvPr>
          <p:cNvSpPr txBox="1"/>
          <p:nvPr/>
        </p:nvSpPr>
        <p:spPr>
          <a:xfrm flipH="1">
            <a:off x="691836" y="570015"/>
            <a:ext cx="108083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Light SemiConde" panose="020B0502040204020203" pitchFamily="34" charset="0"/>
              </a:rPr>
              <a:t>Я представляю проект, который поможет облегчить процедуру приема сотрудников для различных компаний</a:t>
            </a:r>
          </a:p>
        </p:txBody>
      </p:sp>
      <p:pic>
        <p:nvPicPr>
          <p:cNvPr id="5" name="Рисунок 4" descr="Стрелка: небольшой изгиб">
            <a:extLst>
              <a:ext uri="{FF2B5EF4-FFF2-40B4-BE49-F238E27FC236}">
                <a16:creationId xmlns:a16="http://schemas.microsoft.com/office/drawing/2014/main" id="{340FB3A4-3301-45C9-8975-8C20191FE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60755">
            <a:off x="-334887" y="3544080"/>
            <a:ext cx="1171129" cy="1171129"/>
          </a:xfrm>
          <a:prstGeom prst="rect">
            <a:avLst/>
          </a:prstGeom>
        </p:spPr>
      </p:pic>
      <p:pic>
        <p:nvPicPr>
          <p:cNvPr id="7" name="Рисунок 6" descr="Закругленная стрелка по часовой стрелке">
            <a:extLst>
              <a:ext uri="{FF2B5EF4-FFF2-40B4-BE49-F238E27FC236}">
                <a16:creationId xmlns:a16="http://schemas.microsoft.com/office/drawing/2014/main" id="{FDDC8DD6-AF45-4B77-B4D0-C70CB833B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874460">
            <a:off x="691836" y="3326794"/>
            <a:ext cx="1171129" cy="1171129"/>
          </a:xfrm>
          <a:prstGeom prst="rect">
            <a:avLst/>
          </a:prstGeom>
        </p:spPr>
      </p:pic>
      <p:pic>
        <p:nvPicPr>
          <p:cNvPr id="8" name="Рисунок 7" descr="Стрелка: небольшой изгиб">
            <a:extLst>
              <a:ext uri="{FF2B5EF4-FFF2-40B4-BE49-F238E27FC236}">
                <a16:creationId xmlns:a16="http://schemas.microsoft.com/office/drawing/2014/main" id="{E5B84620-112D-47DA-8F7F-402E5793C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60755">
            <a:off x="1694810" y="3485935"/>
            <a:ext cx="1171129" cy="1171129"/>
          </a:xfrm>
          <a:prstGeom prst="rect">
            <a:avLst/>
          </a:prstGeom>
        </p:spPr>
      </p:pic>
      <p:pic>
        <p:nvPicPr>
          <p:cNvPr id="9" name="Рисунок 8" descr="Закругленная стрелка по часовой стрелке">
            <a:extLst>
              <a:ext uri="{FF2B5EF4-FFF2-40B4-BE49-F238E27FC236}">
                <a16:creationId xmlns:a16="http://schemas.microsoft.com/office/drawing/2014/main" id="{D5F8082B-44D6-42FB-B009-34570E257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874460">
            <a:off x="2721533" y="3268649"/>
            <a:ext cx="1171129" cy="1171129"/>
          </a:xfrm>
          <a:prstGeom prst="rect">
            <a:avLst/>
          </a:prstGeom>
        </p:spPr>
      </p:pic>
      <p:pic>
        <p:nvPicPr>
          <p:cNvPr id="10" name="Рисунок 9" descr="Стрелка: небольшой изгиб">
            <a:extLst>
              <a:ext uri="{FF2B5EF4-FFF2-40B4-BE49-F238E27FC236}">
                <a16:creationId xmlns:a16="http://schemas.microsoft.com/office/drawing/2014/main" id="{2A0A47E1-4D48-4DC3-A035-818AF0479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60755">
            <a:off x="3736767" y="3415915"/>
            <a:ext cx="1171129" cy="1171129"/>
          </a:xfrm>
          <a:prstGeom prst="rect">
            <a:avLst/>
          </a:prstGeom>
        </p:spPr>
      </p:pic>
      <p:pic>
        <p:nvPicPr>
          <p:cNvPr id="11" name="Рисунок 10" descr="Закругленная стрелка по часовой стрелке">
            <a:extLst>
              <a:ext uri="{FF2B5EF4-FFF2-40B4-BE49-F238E27FC236}">
                <a16:creationId xmlns:a16="http://schemas.microsoft.com/office/drawing/2014/main" id="{D855C394-CC24-4E89-8547-36DD9B445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874460">
            <a:off x="4763490" y="3198629"/>
            <a:ext cx="1171129" cy="1171129"/>
          </a:xfrm>
          <a:prstGeom prst="rect">
            <a:avLst/>
          </a:prstGeom>
        </p:spPr>
      </p:pic>
      <p:pic>
        <p:nvPicPr>
          <p:cNvPr id="12" name="Рисунок 11" descr="Стрелка: небольшой изгиб">
            <a:extLst>
              <a:ext uri="{FF2B5EF4-FFF2-40B4-BE49-F238E27FC236}">
                <a16:creationId xmlns:a16="http://schemas.microsoft.com/office/drawing/2014/main" id="{B8CE4052-2F0A-4CAE-B247-633244E9E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60755">
            <a:off x="5777954" y="3349092"/>
            <a:ext cx="1171129" cy="1171129"/>
          </a:xfrm>
          <a:prstGeom prst="rect">
            <a:avLst/>
          </a:prstGeom>
        </p:spPr>
      </p:pic>
      <p:pic>
        <p:nvPicPr>
          <p:cNvPr id="13" name="Рисунок 12" descr="Закругленная стрелка по часовой стрелке">
            <a:extLst>
              <a:ext uri="{FF2B5EF4-FFF2-40B4-BE49-F238E27FC236}">
                <a16:creationId xmlns:a16="http://schemas.microsoft.com/office/drawing/2014/main" id="{61382C06-4842-4B80-A72C-B0112BB07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564154">
            <a:off x="6793165" y="3382975"/>
            <a:ext cx="1171129" cy="1171129"/>
          </a:xfrm>
          <a:prstGeom prst="rect">
            <a:avLst/>
          </a:prstGeom>
        </p:spPr>
      </p:pic>
      <p:pic>
        <p:nvPicPr>
          <p:cNvPr id="15" name="Рисунок 14" descr="Зал заседаний">
            <a:extLst>
              <a:ext uri="{FF2B5EF4-FFF2-40B4-BE49-F238E27FC236}">
                <a16:creationId xmlns:a16="http://schemas.microsoft.com/office/drawing/2014/main" id="{D6D40F61-4398-464E-9BB6-7D5949336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89993" y="2745270"/>
            <a:ext cx="914400" cy="914400"/>
          </a:xfrm>
          <a:prstGeom prst="rect">
            <a:avLst/>
          </a:prstGeom>
        </p:spPr>
      </p:pic>
      <p:pic>
        <p:nvPicPr>
          <p:cNvPr id="17" name="Рисунок 16" descr="Портфель">
            <a:extLst>
              <a:ext uri="{FF2B5EF4-FFF2-40B4-BE49-F238E27FC236}">
                <a16:creationId xmlns:a16="http://schemas.microsoft.com/office/drawing/2014/main" id="{C34B4057-D58A-449C-8DF0-115DAE34B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80708" y="3400878"/>
            <a:ext cx="914400" cy="914400"/>
          </a:xfrm>
          <a:prstGeom prst="rect">
            <a:avLst/>
          </a:prstGeom>
        </p:spPr>
      </p:pic>
      <p:pic>
        <p:nvPicPr>
          <p:cNvPr id="19" name="Рисунок 18" descr="Лупа">
            <a:extLst>
              <a:ext uri="{FF2B5EF4-FFF2-40B4-BE49-F238E27FC236}">
                <a16:creationId xmlns:a16="http://schemas.microsoft.com/office/drawing/2014/main" id="{D393EB81-662F-4C65-AA9A-E5BA0A1AC7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536342" y="1935430"/>
            <a:ext cx="3238845" cy="32388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19FFE1-5ADA-4BBD-B602-5F373F0599B1}"/>
              </a:ext>
            </a:extLst>
          </p:cNvPr>
          <p:cNvSpPr txBox="1"/>
          <p:nvPr/>
        </p:nvSpPr>
        <p:spPr>
          <a:xfrm flipH="1">
            <a:off x="451261" y="1912045"/>
            <a:ext cx="8170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Light SemiConde" panose="020B0502040204020203" pitchFamily="34" charset="0"/>
              </a:rPr>
              <a:t>Реализовать проект можно с помощью бота Телеграм, который заполняется доступными вакансиями компании и вопросами для предварительного собеседования.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526E83-5466-4F51-AE65-0B39C44CE19D}"/>
              </a:ext>
            </a:extLst>
          </p:cNvPr>
          <p:cNvSpPr txBox="1"/>
          <p:nvPr/>
        </p:nvSpPr>
        <p:spPr>
          <a:xfrm flipH="1">
            <a:off x="450976" y="5018750"/>
            <a:ext cx="8170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Light SemiConde" panose="020B0502040204020203" pitchFamily="34" charset="0"/>
              </a:rPr>
              <a:t>Далее, при поиске новых сотрудников компания просто предлагает им "пройти собеседование" в чат-боте, ответив на ряд заранее установленных вопросов</a:t>
            </a:r>
          </a:p>
        </p:txBody>
      </p:sp>
    </p:spTree>
    <p:extLst>
      <p:ext uri="{BB962C8B-B14F-4D97-AF65-F5344CB8AC3E}">
        <p14:creationId xmlns:p14="http://schemas.microsoft.com/office/powerpoint/2010/main" val="1337126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8A054E3-900E-40D9-BEC8-2F4B93D992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E4219-307B-480A-B2CD-E2DE6B7B0A3A}"/>
              </a:ext>
            </a:extLst>
          </p:cNvPr>
          <p:cNvSpPr txBox="1"/>
          <p:nvPr/>
        </p:nvSpPr>
        <p:spPr>
          <a:xfrm>
            <a:off x="990586" y="1466311"/>
            <a:ext cx="48213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Light SemiConde" panose="020B0502040204020203" pitchFamily="34" charset="0"/>
              </a:rPr>
              <a:t>Сформированная в результате анкета будет направлена в отдел кадров/отдел подбора персонала компании, где уже будет приниматься решение относительно назначения сотрудника на должность или повторного собеседования и т.д.</a:t>
            </a:r>
          </a:p>
        </p:txBody>
      </p:sp>
      <p:pic>
        <p:nvPicPr>
          <p:cNvPr id="7" name="Рисунок 6" descr="Контрольный список">
            <a:extLst>
              <a:ext uri="{FF2B5EF4-FFF2-40B4-BE49-F238E27FC236}">
                <a16:creationId xmlns:a16="http://schemas.microsoft.com/office/drawing/2014/main" id="{80CA715A-16AB-4B37-86DE-AC5936286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0034" y="570016"/>
            <a:ext cx="5332020" cy="5332020"/>
          </a:xfrm>
          <a:prstGeom prst="rect">
            <a:avLst/>
          </a:prstGeom>
        </p:spPr>
      </p:pic>
      <p:pic>
        <p:nvPicPr>
          <p:cNvPr id="8" name="Рисунок 7" descr="Контрольный список">
            <a:extLst>
              <a:ext uri="{FF2B5EF4-FFF2-40B4-BE49-F238E27FC236}">
                <a16:creationId xmlns:a16="http://schemas.microsoft.com/office/drawing/2014/main" id="{7FCBD485-18E1-4052-9339-82D872A62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6249" y="7988702"/>
            <a:ext cx="914400" cy="914400"/>
          </a:xfrm>
          <a:prstGeom prst="rect">
            <a:avLst/>
          </a:prstGeom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F1D21038-89E7-4BA3-A4BF-226BEE1CF9A7}"/>
              </a:ext>
            </a:extLst>
          </p:cNvPr>
          <p:cNvCxnSpPr/>
          <p:nvPr/>
        </p:nvCxnSpPr>
        <p:spPr>
          <a:xfrm>
            <a:off x="783771" y="570016"/>
            <a:ext cx="10462161" cy="0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5B7A884-0337-4E48-A73C-74429882296B}"/>
              </a:ext>
            </a:extLst>
          </p:cNvPr>
          <p:cNvCxnSpPr/>
          <p:nvPr/>
        </p:nvCxnSpPr>
        <p:spPr>
          <a:xfrm>
            <a:off x="783770" y="5902036"/>
            <a:ext cx="10462161" cy="0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397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8A054E3-900E-40D9-BEC8-2F4B93D992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0A4EA-3EEB-4851-879E-89378F60B868}"/>
              </a:ext>
            </a:extLst>
          </p:cNvPr>
          <p:cNvSpPr txBox="1"/>
          <p:nvPr/>
        </p:nvSpPr>
        <p:spPr>
          <a:xfrm>
            <a:off x="5954472" y="1012954"/>
            <a:ext cx="542208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Light SemiConde" panose="020B0502040204020203" pitchFamily="34" charset="0"/>
              </a:rPr>
              <a:t>Т.е. вместо того, чтобы оплачивать рабочие часы сотрудника, который будет проводить собеседования по установленному списку вопросов, компания может просто один раз выделить средства на покупку бота, который автоматизирует этот процесс и компенсирует потраченные средства. Это экономия не только средств компании, но и трудозатрат.</a:t>
            </a:r>
            <a:endParaRPr lang="ru-RU" sz="280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Bahnschrift SemiLight SemiConde" panose="020B0502040204020203" pitchFamily="34" charset="0"/>
            </a:endParaRPr>
          </a:p>
        </p:txBody>
      </p:sp>
      <p:pic>
        <p:nvPicPr>
          <p:cNvPr id="5" name="Рисунок 4" descr="Робот">
            <a:extLst>
              <a:ext uri="{FF2B5EF4-FFF2-40B4-BE49-F238E27FC236}">
                <a16:creationId xmlns:a16="http://schemas.microsoft.com/office/drawing/2014/main" id="{0E3FBA92-758F-40B8-BDE0-6C4CD92AE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21927" y="727364"/>
            <a:ext cx="7398327" cy="739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52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8A054E3-900E-40D9-BEC8-2F4B93D992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A15DB-FEBB-4BC4-A29D-95E6E12994B3}"/>
              </a:ext>
            </a:extLst>
          </p:cNvPr>
          <p:cNvSpPr txBox="1"/>
          <p:nvPr/>
        </p:nvSpPr>
        <p:spPr>
          <a:xfrm>
            <a:off x="0" y="33135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Bahnschrift SemiLight SemiConde" panose="020B0502040204020203" pitchFamily="34" charset="0"/>
              </a:rPr>
              <a:t>Регистрируясь на проект, я имел лишь идею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18F4F1-4109-4743-B915-99C3B93B4FB0}"/>
              </a:ext>
            </a:extLst>
          </p:cNvPr>
          <p:cNvSpPr txBox="1"/>
          <p:nvPr/>
        </p:nvSpPr>
        <p:spPr>
          <a:xfrm>
            <a:off x="0" y="60034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Bahnschrift SemiLight SemiConde" panose="020B0502040204020203" pitchFamily="34" charset="0"/>
              </a:rPr>
              <a:t>Сейчас я имею готовый прототип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1181717-FB87-4890-A19F-EA61BC880B75}"/>
              </a:ext>
            </a:extLst>
          </p:cNvPr>
          <p:cNvCxnSpPr/>
          <p:nvPr/>
        </p:nvCxnSpPr>
        <p:spPr>
          <a:xfrm>
            <a:off x="783771" y="1092531"/>
            <a:ext cx="10462161" cy="0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B5472EAC-7663-4654-8B81-768A269B1078}"/>
              </a:ext>
            </a:extLst>
          </p:cNvPr>
          <p:cNvCxnSpPr/>
          <p:nvPr/>
        </p:nvCxnSpPr>
        <p:spPr>
          <a:xfrm>
            <a:off x="783771" y="5781305"/>
            <a:ext cx="10462161" cy="0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 descr="Презентация с мультимедиа">
            <a:hlinkClick r:id="rId2" action="ppaction://hlinksldjump"/>
            <a:extLst>
              <a:ext uri="{FF2B5EF4-FFF2-40B4-BE49-F238E27FC236}">
                <a16:creationId xmlns:a16="http://schemas.microsoft.com/office/drawing/2014/main" id="{25E2BC2B-CA09-4F40-B776-E6746824A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8056" y="1757552"/>
            <a:ext cx="3455495" cy="3455495"/>
          </a:xfrm>
          <a:prstGeom prst="rect">
            <a:avLst/>
          </a:prstGeom>
        </p:spPr>
      </p:pic>
      <p:pic>
        <p:nvPicPr>
          <p:cNvPr id="12" name="Рисунок 11" descr="Презентация с мультимедиа">
            <a:hlinkClick r:id="rId5" action="ppaction://hlinksldjump"/>
            <a:extLst>
              <a:ext uri="{FF2B5EF4-FFF2-40B4-BE49-F238E27FC236}">
                <a16:creationId xmlns:a16="http://schemas.microsoft.com/office/drawing/2014/main" id="{3E27E632-7DD4-467E-8104-910F2183F0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0028" y="1757551"/>
            <a:ext cx="3455495" cy="3455495"/>
          </a:xfrm>
          <a:prstGeom prst="rect">
            <a:avLst/>
          </a:prstGeom>
        </p:spPr>
      </p:pic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6B22C291-1A0B-43FD-ACD2-0C90BF99545D}"/>
              </a:ext>
            </a:extLst>
          </p:cNvPr>
          <p:cNvSpPr txBox="1"/>
          <p:nvPr/>
        </p:nvSpPr>
        <p:spPr>
          <a:xfrm>
            <a:off x="941442" y="1535436"/>
            <a:ext cx="4228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Light SemiConde" panose="020B0502040204020203" pitchFamily="34" charset="0"/>
              </a:rPr>
              <a:t>Демонстрация от лица администратора</a:t>
            </a:r>
          </a:p>
        </p:txBody>
      </p:sp>
      <p:sp>
        <p:nvSpPr>
          <p:cNvPr id="14" name="TextBox 13">
            <a:hlinkClick r:id="rId5" action="ppaction://hlinksldjump"/>
            <a:extLst>
              <a:ext uri="{FF2B5EF4-FFF2-40B4-BE49-F238E27FC236}">
                <a16:creationId xmlns:a16="http://schemas.microsoft.com/office/drawing/2014/main" id="{CA293480-A8F8-46AA-B5AA-46EDD967E959}"/>
              </a:ext>
            </a:extLst>
          </p:cNvPr>
          <p:cNvSpPr txBox="1"/>
          <p:nvPr/>
        </p:nvSpPr>
        <p:spPr>
          <a:xfrm>
            <a:off x="6517955" y="1557496"/>
            <a:ext cx="3939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Light SemiConde" panose="020B0502040204020203" pitchFamily="34" charset="0"/>
              </a:rPr>
              <a:t>Демонстрация от лица пользователя</a:t>
            </a:r>
          </a:p>
        </p:txBody>
      </p:sp>
    </p:spTree>
    <p:extLst>
      <p:ext uri="{BB962C8B-B14F-4D97-AF65-F5344CB8AC3E}">
        <p14:creationId xmlns:p14="http://schemas.microsoft.com/office/powerpoint/2010/main" val="1128532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8A054E3-900E-40D9-BEC8-2F4B93D992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HH1">
            <a:hlinkClick r:id="" action="ppaction://media"/>
            <a:extLst>
              <a:ext uri="{FF2B5EF4-FFF2-40B4-BE49-F238E27FC236}">
                <a16:creationId xmlns:a16="http://schemas.microsoft.com/office/drawing/2014/main" id="{53014446-E86E-42C0-9E00-0D2DB13DB3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4456112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B0E312-F243-4752-9389-733AE3E2497E}"/>
              </a:ext>
            </a:extLst>
          </p:cNvPr>
          <p:cNvSpPr txBox="1"/>
          <p:nvPr/>
        </p:nvSpPr>
        <p:spPr>
          <a:xfrm>
            <a:off x="5438896" y="1232532"/>
            <a:ext cx="65314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SemiLight SemiConde" panose="020B0502040204020203" pitchFamily="34" charset="0"/>
              </a:rPr>
              <a:t>Пример взаимодействия бота с администратором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0C67E1A-9F10-432A-8B5C-D2AB8B2BCB0C}"/>
              </a:ext>
            </a:extLst>
          </p:cNvPr>
          <p:cNvCxnSpPr/>
          <p:nvPr/>
        </p:nvCxnSpPr>
        <p:spPr>
          <a:xfrm>
            <a:off x="5498275" y="688769"/>
            <a:ext cx="5961413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978332CD-351A-4624-9496-7E5AAE3FD175}"/>
              </a:ext>
            </a:extLst>
          </p:cNvPr>
          <p:cNvCxnSpPr/>
          <p:nvPr/>
        </p:nvCxnSpPr>
        <p:spPr>
          <a:xfrm>
            <a:off x="5723904" y="6169231"/>
            <a:ext cx="5961413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 descr="Целевая аудитория">
            <a:extLst>
              <a:ext uri="{FF2B5EF4-FFF2-40B4-BE49-F238E27FC236}">
                <a16:creationId xmlns:a16="http://schemas.microsoft.com/office/drawing/2014/main" id="{199CCC32-5445-4E47-86DD-7BE2BC7EC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42120" y="4769455"/>
            <a:ext cx="2242458" cy="224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0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8A054E3-900E-40D9-BEC8-2F4B93D99292}"/>
              </a:ext>
            </a:extLst>
          </p:cNvPr>
          <p:cNvSpPr/>
          <p:nvPr/>
        </p:nvSpPr>
        <p:spPr>
          <a:xfrm>
            <a:off x="0" y="-444"/>
            <a:ext cx="12192000" cy="6858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HH2">
            <a:hlinkClick r:id="" action="ppaction://media"/>
            <a:extLst>
              <a:ext uri="{FF2B5EF4-FFF2-40B4-BE49-F238E27FC236}">
                <a16:creationId xmlns:a16="http://schemas.microsoft.com/office/drawing/2014/main" id="{0BE0320C-E409-4458-A537-79C89B43D6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444"/>
            <a:ext cx="4461164" cy="6858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C5E175-C180-443C-9C72-B1A3AE82514C}"/>
              </a:ext>
            </a:extLst>
          </p:cNvPr>
          <p:cNvSpPr txBox="1"/>
          <p:nvPr/>
        </p:nvSpPr>
        <p:spPr>
          <a:xfrm>
            <a:off x="5213268" y="380010"/>
            <a:ext cx="65314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Light SemiConde" panose="020B0502040204020203" pitchFamily="34" charset="0"/>
              </a:rPr>
              <a:t>Пример взаимодействия бота с пользователем</a:t>
            </a:r>
          </a:p>
        </p:txBody>
      </p:sp>
      <p:pic>
        <p:nvPicPr>
          <p:cNvPr id="8" name="Рисунок 7" descr="Вопросы">
            <a:extLst>
              <a:ext uri="{FF2B5EF4-FFF2-40B4-BE49-F238E27FC236}">
                <a16:creationId xmlns:a16="http://schemas.microsoft.com/office/drawing/2014/main" id="{1752750C-0E6B-4F4F-A38A-4C87B79859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5717" y="3009031"/>
            <a:ext cx="4228979" cy="4228979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4CB3CA9A-0D7B-4F32-9232-414A85F155CA}"/>
              </a:ext>
            </a:extLst>
          </p:cNvPr>
          <p:cNvGrpSpPr/>
          <p:nvPr/>
        </p:nvGrpSpPr>
        <p:grpSpPr>
          <a:xfrm>
            <a:off x="4649191" y="2587029"/>
            <a:ext cx="6163293" cy="3259590"/>
            <a:chOff x="4649191" y="2587029"/>
            <a:chExt cx="6163293" cy="32595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69268D-2C31-4E64-8B64-2639781559A1}"/>
                </a:ext>
              </a:extLst>
            </p:cNvPr>
            <p:cNvSpPr txBox="1"/>
            <p:nvPr/>
          </p:nvSpPr>
          <p:spPr>
            <a:xfrm>
              <a:off x="4649191" y="5446509"/>
              <a:ext cx="61632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Bahnschrift SemiLight SemiConde" panose="020B0502040204020203" pitchFamily="34" charset="0"/>
                </a:rPr>
                <a:t>*информация, которая приходит администратору*</a:t>
              </a:r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19122CE2-A28C-4DB2-BAAE-735C39DE6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83355" y="2587029"/>
              <a:ext cx="3581900" cy="2648320"/>
            </a:xfrm>
            <a:prstGeom prst="rect">
              <a:avLst/>
            </a:prstGeom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3432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4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48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40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8A054E3-900E-40D9-BEC8-2F4B93D992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4" name="Деловые Динозавры">
            <a:extLst>
              <a:ext uri="{FF2B5EF4-FFF2-40B4-BE49-F238E27FC236}">
                <a16:creationId xmlns:a16="http://schemas.microsoft.com/office/drawing/2014/main" id="{A94BABAC-C5DA-4067-8F4C-8B98C3B82718}"/>
              </a:ext>
            </a:extLst>
          </p:cNvPr>
          <p:cNvGrpSpPr/>
          <p:nvPr/>
        </p:nvGrpSpPr>
        <p:grpSpPr>
          <a:xfrm>
            <a:off x="4759102" y="2925762"/>
            <a:ext cx="2363287" cy="1361112"/>
            <a:chOff x="4759102" y="2925762"/>
            <a:chExt cx="2363287" cy="1361112"/>
          </a:xfrm>
        </p:grpSpPr>
        <p:pic>
          <p:nvPicPr>
            <p:cNvPr id="19" name="Рисунок 18" descr="Рукопожатие">
              <a:extLst>
                <a:ext uri="{FF2B5EF4-FFF2-40B4-BE49-F238E27FC236}">
                  <a16:creationId xmlns:a16="http://schemas.microsoft.com/office/drawing/2014/main" id="{875D197A-D2AF-4E85-B511-BA72DFD12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19787" y="3555085"/>
              <a:ext cx="419045" cy="419045"/>
            </a:xfrm>
            <a:prstGeom prst="rect">
              <a:avLst/>
            </a:prstGeom>
          </p:spPr>
        </p:pic>
        <p:pic>
          <p:nvPicPr>
            <p:cNvPr id="20" name="Рисунок 19" descr="Бронтозавр">
              <a:extLst>
                <a:ext uri="{FF2B5EF4-FFF2-40B4-BE49-F238E27FC236}">
                  <a16:creationId xmlns:a16="http://schemas.microsoft.com/office/drawing/2014/main" id="{587B26FF-2A39-48E9-8846-D25E0B84A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5895113" y="2925762"/>
              <a:ext cx="1227276" cy="1227276"/>
            </a:xfrm>
            <a:prstGeom prst="rect">
              <a:avLst/>
            </a:prstGeom>
          </p:spPr>
        </p:pic>
        <p:pic>
          <p:nvPicPr>
            <p:cNvPr id="21" name="Рисунок 20" descr="Тираннозавр">
              <a:extLst>
                <a:ext uri="{FF2B5EF4-FFF2-40B4-BE49-F238E27FC236}">
                  <a16:creationId xmlns:a16="http://schemas.microsoft.com/office/drawing/2014/main" id="{D81EF584-A041-433D-82C4-1DC19A8FF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59102" y="3059598"/>
              <a:ext cx="1227276" cy="122727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32C5AE-E6E3-4044-800E-368F27271FEB}"/>
              </a:ext>
            </a:extLst>
          </p:cNvPr>
          <p:cNvSpPr txBox="1"/>
          <p:nvPr/>
        </p:nvSpPr>
        <p:spPr>
          <a:xfrm>
            <a:off x="4363196" y="3350070"/>
            <a:ext cx="3063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SemiLight SemiConde" panose="020B0502040204020203" pitchFamily="34" charset="0"/>
              </a:rPr>
              <a:t>By Vlad Matveev</a:t>
            </a:r>
            <a:endParaRPr lang="ru-RU" sz="3600" dirty="0">
              <a:solidFill>
                <a:schemeClr val="accent6">
                  <a:lumMod val="60000"/>
                  <a:lumOff val="40000"/>
                </a:schemeClr>
              </a:solidFill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37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187</Words>
  <Application>Microsoft Office PowerPoint</Application>
  <PresentationFormat>Широкоэкранный</PresentationFormat>
  <Paragraphs>18</Paragraphs>
  <Slides>8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Bahnschrift SemiLight SemiConde</vt:lpstr>
      <vt:lpstr>Calibri</vt:lpstr>
      <vt:lpstr>Calibri Light</vt:lpstr>
      <vt:lpstr>Chinese Rocks</vt:lpstr>
      <vt:lpstr>Consolas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 Матвеев</dc:creator>
  <cp:lastModifiedBy>Влад Матвеев</cp:lastModifiedBy>
  <cp:revision>30</cp:revision>
  <dcterms:created xsi:type="dcterms:W3CDTF">2020-07-01T09:47:59Z</dcterms:created>
  <dcterms:modified xsi:type="dcterms:W3CDTF">2020-07-02T18:08:22Z</dcterms:modified>
</cp:coreProperties>
</file>